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81" r:id="rId4"/>
    <p:sldId id="282" r:id="rId5"/>
    <p:sldId id="283" r:id="rId6"/>
    <p:sldId id="285" r:id="rId7"/>
    <p:sldId id="286" r:id="rId8"/>
    <p:sldId id="287" r:id="rId9"/>
    <p:sldId id="288" r:id="rId10"/>
    <p:sldId id="289" r:id="rId11"/>
    <p:sldId id="291" r:id="rId12"/>
    <p:sldId id="290" r:id="rId13"/>
    <p:sldId id="29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4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44D9-CFF1-4643-965A-66EB5881E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1807A-D070-43FA-9574-B54585A24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0D155-A742-4C40-8965-B9CB8B346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966D8-C4B6-40CF-B14E-53E63D53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6CFB5-1F49-4B30-AAA4-48A3B480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7B05-7DE2-4BA3-B57F-6160F68A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5968-571E-4634-AACF-D9B455C22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DD237-E04C-45A1-BF2C-77F32754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64DA8-1D92-4340-A071-579C1877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3E01A-844C-43D9-A206-1331B688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8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2F9A5-5802-42CE-AE93-89A14572F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6D191-9467-4D17-8EA3-BA6ACC5D1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6A9EA-E262-4339-B97B-579D4F75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F2B72-D78B-4838-BA52-58B5EE3C8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8DBC3-8EC4-45E8-B6B3-BB854699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2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C448-947E-4004-80F9-F1575EDE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AB78-68BB-42AF-BA76-FCE4CED18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7D84-538D-405A-9DB4-134B2324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64DC3-521C-4574-ACAB-D72DEF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277F4-EFF4-48AE-A7E2-C13BE4B9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AEF3-5A03-4EFE-9F86-5D2A2B568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64056-8D30-48D6-988E-F1A0348CB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1C62A-65BD-4827-B695-5325A397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EB275-A061-4F56-8318-8FA4C4B2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DE21F-FC8E-45CF-BC51-C74185F9A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2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AC01-4E51-4BC2-9EB3-4857569B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B407-CC95-4743-80D1-0551CD5CC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FA3A4-449F-4E14-A59A-F953D1623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8EC90-3507-47CF-A6D0-E6803F91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3A274-878F-4311-9F64-A7AB1E61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F60E2-CC93-485C-813B-2639A17D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4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38AA-D0BE-4383-AE18-0C3E3C06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694FF-08F1-4624-A98A-D00BFFA23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E59A6-6426-48AC-A766-111C417DE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20E20-018D-4457-A127-80690438A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4B667-2AE1-4844-A772-F953776C3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A2E7F-F685-4691-B7A1-C5E55A0B6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83D62-7DD5-4456-9B0A-84A992253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81EB01-4022-4CBF-812E-881CCD0E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0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459D-099C-4E9A-A8A2-5C2C3662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7D901-B060-42A0-B440-37FE08FCD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223FC-B80C-4673-9369-F766D330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3915D-AB02-44F1-8179-D92A3D67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4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9220A3-F848-459E-8D42-36E6E8C53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A08C8-4007-4216-932B-025AA067E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1602-6409-4940-BBC1-55E98A54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D987-7A1D-4519-8A55-300ABE42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66EB-B078-4DBB-98D6-DD914037A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D9813-01FC-4AD0-BC46-C1FE09FD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5B857-0A35-44D7-819C-0B87B6FB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7C777-22C5-4D3B-8608-D60963DE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CB44-E710-4832-90E4-68C3DCB9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2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8DC4-9DF3-4D10-AF3C-E37CF52F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E7180-7C28-4FF5-9A23-825662DC7F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A6A75-E0C6-4F75-9C82-6D2340315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8FE87-4F0C-49DC-B621-D33944F2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CCFEF-CB0B-4EBB-97FF-017A076A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7C075-ACFF-447A-8977-7185FC36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3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B46F1-331C-4A31-8602-7C2712D8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229BF-AC46-44A2-BC26-780D56F0D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34C2D-8BCB-47AD-ACCC-187DEE44A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5854A-27A9-4350-9BD9-202891AE5201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84514-D8DA-4512-A73D-0758BA13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ADBD2-2977-4078-83E8-69D4A08B0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4E9D7-039C-4E92-8F72-C08710B0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5.xml"/><Relationship Id="rId7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1.xml"/><Relationship Id="rId7" Type="http://schemas.openxmlformats.org/officeDocument/2006/relationships/image" Target="../media/image1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87E7-4C96-44B7-8116-C573EEDCC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939" y="1146216"/>
            <a:ext cx="9886122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H-Kr Scattering and Beyond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- Quantum scattering with a spherically symmetric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DC60E-AD83-4615-9C2E-1341D31ECD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Yunjie Wang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12/03/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18611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21AF-D61B-48FF-B866-272BB1D5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Phase Shift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E355A-E080-4CAF-B991-4444C3903A7B}"/>
              </a:ext>
            </a:extLst>
          </p:cNvPr>
          <p:cNvSpPr txBox="1"/>
          <p:nvPr/>
        </p:nvSpPr>
        <p:spPr>
          <a:xfrm>
            <a:off x="945215" y="2236162"/>
            <a:ext cx="47507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relation between total cross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phase shift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get the sharp peak,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needs to be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Xeon, there are 4 lines reaching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grey shaded area is the resonant energies recorded in the paper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DB6FC-BA91-4F05-8394-FCD0968AC6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68" y="3195171"/>
            <a:ext cx="2801828" cy="467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E9FDB-3F8D-4F04-B8CC-200F0F43E7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56" y="3977936"/>
            <a:ext cx="139886" cy="197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4B26F-14AC-4A5B-BDAB-A580BA5181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75" y="4247914"/>
            <a:ext cx="349714" cy="229029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6E0185E-93D5-46B7-BA7E-D55FB1161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408" y="2128837"/>
            <a:ext cx="6305550" cy="4729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9762DF-EB2A-496B-AF24-CB047600982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56" y="4819414"/>
            <a:ext cx="349714" cy="2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71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21AF-D61B-48FF-B866-272BB1D5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Total Cross Section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E355A-E080-4CAF-B991-4444C3903A7B}"/>
              </a:ext>
            </a:extLst>
          </p:cNvPr>
          <p:cNvSpPr txBox="1"/>
          <p:nvPr/>
        </p:nvSpPr>
        <p:spPr>
          <a:xfrm>
            <a:off x="945215" y="2236162"/>
            <a:ext cx="10190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truncate the L at 10, we could clearly see the peak at their resonant energies both in Krypton and Xeon case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01E4604-4E34-492E-9B88-4FFAA97BA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536031"/>
            <a:ext cx="5762625" cy="432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8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21AF-D61B-48FF-B866-272BB1D5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Total Cross Section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E355A-E080-4CAF-B991-4444C3903A7B}"/>
              </a:ext>
            </a:extLst>
          </p:cNvPr>
          <p:cNvSpPr txBox="1"/>
          <p:nvPr/>
        </p:nvSpPr>
        <p:spPr>
          <a:xfrm>
            <a:off x="945215" y="2236162"/>
            <a:ext cx="10190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truncate the L at 10, we could clearly see the peak at their resonant energies both in Krypton and Xeon case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243A9690-BE4E-408E-9ED2-C89A539D5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74" y="2593710"/>
            <a:ext cx="5685720" cy="42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4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7F575F-E4B3-4810-853D-7126D7B7684D}"/>
              </a:ext>
            </a:extLst>
          </p:cNvPr>
          <p:cNvSpPr txBox="1"/>
          <p:nvPr/>
        </p:nvSpPr>
        <p:spPr>
          <a:xfrm>
            <a:off x="-486272" y="2535328"/>
            <a:ext cx="31627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Xeon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0.68 +/- 0.04meV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1.80 +/- 0.12meV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3.21 +/- 0.20meV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4.94 +/- 0.25meV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adial_wave_function_xeon">
            <a:hlinkClick r:id="" action="ppaction://media"/>
            <a:extLst>
              <a:ext uri="{FF2B5EF4-FFF2-40B4-BE49-F238E27FC236}">
                <a16:creationId xmlns:a16="http://schemas.microsoft.com/office/drawing/2014/main" id="{76DE9C9E-2ADF-4348-A542-98C9CC13F6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9557" y="7289"/>
            <a:ext cx="6850711" cy="685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1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21AF-D61B-48FF-B866-272BB1D5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E355A-E080-4CAF-B991-4444C3903A7B}"/>
              </a:ext>
            </a:extLst>
          </p:cNvPr>
          <p:cNvSpPr txBox="1"/>
          <p:nvPr/>
        </p:nvSpPr>
        <p:spPr>
          <a:xfrm>
            <a:off x="945215" y="2236162"/>
            <a:ext cx="101902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Dimensional PDE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of the symmetric property of the potential, the solution of the equation could be written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         satisfies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3-D into 1-D!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1B310-CE42-416C-9F0A-6A2A18F7BC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63" y="2675174"/>
            <a:ext cx="3154286" cy="577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C922D-413B-4D06-B027-3773CEB005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92" y="3978014"/>
            <a:ext cx="3464228" cy="6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2A70D3-42E3-4998-82EC-5174ED711A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95" y="4790220"/>
            <a:ext cx="458057" cy="229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380A0B-6028-4C1B-8E4C-B4AFD3CCED2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34" y="5235752"/>
            <a:ext cx="4821943" cy="5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5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21AF-D61B-48FF-B866-272BB1D5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E355A-E080-4CAF-B991-4444C3903A7B}"/>
              </a:ext>
            </a:extLst>
          </p:cNvPr>
          <p:cNvSpPr txBox="1"/>
          <p:nvPr/>
        </p:nvSpPr>
        <p:spPr>
          <a:xfrm>
            <a:off x="945215" y="2236162"/>
            <a:ext cx="10190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Lennard-Jones Potential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The parameter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For Hydrogen-Krypton,</a:t>
            </a:r>
          </a:p>
          <a:p>
            <a:pPr lvl="1"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Physical quantity to calculate, the total(integrated) cross section: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352D3-5A3E-4D87-AB47-3B7437AA2A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41" y="2566125"/>
            <a:ext cx="2889600" cy="54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9A251F-548A-4632-A5A5-EE060D97E6A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18" y="3484661"/>
            <a:ext cx="298971" cy="149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9FC14D-7D62-4721-B2F7-7A77785EC6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76" y="3963284"/>
            <a:ext cx="2232686" cy="252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8F666E-FA30-4E3B-9011-5084D457062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41" y="5184825"/>
            <a:ext cx="2801827" cy="46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1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21AF-D61B-48FF-B866-272BB1D5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E355A-E080-4CAF-B991-4444C3903A7B}"/>
              </a:ext>
            </a:extLst>
          </p:cNvPr>
          <p:cNvSpPr txBox="1"/>
          <p:nvPr/>
        </p:nvSpPr>
        <p:spPr>
          <a:xfrm>
            <a:off x="945215" y="2236162"/>
            <a:ext cx="101902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Numerov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Algorithm for the Schrodinger equation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Points(Approximated Solution)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Ending Points(The points the effective potential roughly goes to zero)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Truncation of the infinite 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see in the final plot, the larger L will not contribute much to the total cross sections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5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21AF-D61B-48FF-B866-272BB1D5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E355A-E080-4CAF-B991-4444C3903A7B}"/>
              </a:ext>
            </a:extLst>
          </p:cNvPr>
          <p:cNvSpPr txBox="1"/>
          <p:nvPr/>
        </p:nvSpPr>
        <p:spPr>
          <a:xfrm>
            <a:off x="945215" y="2236162"/>
            <a:ext cx="101902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effective potential: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relatively large L, the potential looks like: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hard core + well + barrier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Quasi-bound state(unstable bound state) possible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Resonate in the well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Eventually decay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Diagram, histogram&#10;&#10;Description automatically generated">
            <a:extLst>
              <a:ext uri="{FF2B5EF4-FFF2-40B4-BE49-F238E27FC236}">
                <a16:creationId xmlns:a16="http://schemas.microsoft.com/office/drawing/2014/main" id="{D4C1497F-09A0-4ACD-B29B-849CF5DDA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091" y="2124486"/>
            <a:ext cx="4733514" cy="47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21AF-D61B-48FF-B866-272BB1D5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E355A-E080-4CAF-B991-4444C3903A7B}"/>
              </a:ext>
            </a:extLst>
          </p:cNvPr>
          <p:cNvSpPr txBox="1"/>
          <p:nvPr/>
        </p:nvSpPr>
        <p:spPr>
          <a:xfrm>
            <a:off x="945215" y="2236162"/>
            <a:ext cx="101902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effective potential: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relatively large L, the potential looks like: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hard core + well + barrier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Quasi-bound state(unstable bound state) possible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Resonate in the well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Eventually decay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Chart, diagram, histogram&#10;&#10;Description automatically generated">
            <a:extLst>
              <a:ext uri="{FF2B5EF4-FFF2-40B4-BE49-F238E27FC236}">
                <a16:creationId xmlns:a16="http://schemas.microsoft.com/office/drawing/2014/main" id="{EE7E57E9-B13E-4570-82C2-744108535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50" y="2124486"/>
            <a:ext cx="4733514" cy="47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21AF-D61B-48FF-B866-272BB1D5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Radial Wave Function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E355A-E080-4CAF-B991-4444C3903A7B}"/>
              </a:ext>
            </a:extLst>
          </p:cNvPr>
          <p:cNvSpPr txBox="1"/>
          <p:nvPr/>
        </p:nvSpPr>
        <p:spPr>
          <a:xfrm>
            <a:off x="945215" y="2236162"/>
            <a:ext cx="101902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radial wave function will prove the guess about the quasi-bound state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 will see the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around the resonance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Krypton, the energies are 0.50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meV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1.59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meV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2.94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meV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dashed lines are the injected energy. Different subplots represents the case for different L, and the L is at the bottom right.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3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dial_wave_function_krypton">
            <a:hlinkClick r:id="" action="ppaction://media"/>
            <a:extLst>
              <a:ext uri="{FF2B5EF4-FFF2-40B4-BE49-F238E27FC236}">
                <a16:creationId xmlns:a16="http://schemas.microsoft.com/office/drawing/2014/main" id="{3BEE9808-1CB9-49F6-9C04-89774D1101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6525" y="-1"/>
            <a:ext cx="6867525" cy="6867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EAA1D4-8AB8-4769-8DFB-072813371160}"/>
              </a:ext>
            </a:extLst>
          </p:cNvPr>
          <p:cNvSpPr txBox="1"/>
          <p:nvPr/>
        </p:nvSpPr>
        <p:spPr>
          <a:xfrm>
            <a:off x="-486272" y="2535328"/>
            <a:ext cx="31627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Krypton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0.50 +/- 0.02meV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1.59 +/- 0.06meV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2.94 +/- 0.12meV</a:t>
            </a:r>
          </a:p>
        </p:txBody>
      </p:sp>
    </p:spTree>
    <p:extLst>
      <p:ext uri="{BB962C8B-B14F-4D97-AF65-F5344CB8AC3E}">
        <p14:creationId xmlns:p14="http://schemas.microsoft.com/office/powerpoint/2010/main" val="196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21AF-D61B-48FF-B866-272BB1D5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Phase Shift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E355A-E080-4CAF-B991-4444C3903A7B}"/>
              </a:ext>
            </a:extLst>
          </p:cNvPr>
          <p:cNvSpPr txBox="1"/>
          <p:nvPr/>
        </p:nvSpPr>
        <p:spPr>
          <a:xfrm>
            <a:off x="945215" y="2236162"/>
            <a:ext cx="47507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relation between total cross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phase shift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get the sharp peak,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needs to be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Krypton, there are 3 lines reaching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grey shaded area is the resonant energies recorded in the paper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DB6FC-BA91-4F05-8394-FCD0968AC6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68" y="3195171"/>
            <a:ext cx="2801828" cy="467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E9FDB-3F8D-4F04-B8CC-200F0F43E7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56" y="3977936"/>
            <a:ext cx="139886" cy="197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4B26F-14AC-4A5B-BDAB-A580BA5181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75" y="4247914"/>
            <a:ext cx="349714" cy="2290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8D490C3-81F8-49FD-B294-FBB89D9A5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48" y="2124486"/>
            <a:ext cx="6311352" cy="47335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BF9F40-1CC0-4ED4-8E41-6C89DC6CC2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67" y="4802973"/>
            <a:ext cx="349714" cy="2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41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7105"/>
  <p:tag name="ORIGINALWIDTH" val="1724.784"/>
  <p:tag name="LATEXADDIN" val="\documentclass{article}&#10;\usepackage{amsmath}&#10;\pagestyle{empty}&#10;\begin{document}&#10;&#10;$$&#10;\left[-\frac{\hbar^{2}}{2 m} \nabla^{2}+V(\vec{r})\right] \psi(\vec{r})=E \psi(\vec{r})$$&#10;&#10;&#10;\end{document}"/>
  <p:tag name="IGUANATEXSIZE" val="18"/>
  <p:tag name="IGUANATEXCURSOR" val="173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6.49047"/>
  <p:tag name="LATEXADDIN" val="\documentclass{article}&#10;\usepackage{amsmath}&#10;\pagestyle{empty}&#10;\begin{document}&#10;&#10;&#10;$\delta_{l}$&#10;&#10;\end{document}"/>
  <p:tag name="IGUANATEXSIZE" val="18"/>
  <p:tag name="IGUANATEXCURSOR" val="92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.2261"/>
  <p:tag name="LATEXADDIN" val="\documentclass{article}&#10;\usepackage{amsmath}&#10;\pagestyle{empty}&#10;\begin{document}&#10;&#10;$\pi/2$&#10;&#10;&#10;\end{document}"/>
  <p:tag name="IGUANATEXSIZE" val="18"/>
  <p:tag name="IGUANATEXCURSOR" val="87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.2261"/>
  <p:tag name="LATEXADDIN" val="\documentclass{article}&#10;\usepackage{amsmath}&#10;\pagestyle{empty}&#10;\begin{document}&#10;&#10;$\pi/2$&#10;&#10;&#10;\end{document}"/>
  <p:tag name="IGUANATEXSIZE" val="18"/>
  <p:tag name="IGUANATEXCURSOR" val="87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532.059"/>
  <p:tag name="LATEXADDIN" val="\documentclass{article}&#10;\usepackage{amsmath}&#10;\pagestyle{empty}&#10;\begin{document}&#10;&#10;$$\sigma_{\mathrm{tot}}=\frac{4 \pi}{k^{2}} \Sigma_{l=0}^{\infty}(2 l+1) \sin ^{2} \delta_{l}$$&#10;&#10;\end{document}"/>
  <p:tag name="IGUANATEXSIZE" val="18"/>
  <p:tag name="IGUANATEXCURSOR" val="80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6.49047"/>
  <p:tag name="LATEXADDIN" val="\documentclass{article}&#10;\usepackage{amsmath}&#10;\pagestyle{empty}&#10;\begin{document}&#10;&#10;&#10;$\delta_{l}$&#10;&#10;\end{document}"/>
  <p:tag name="IGUANATEXSIZE" val="18"/>
  <p:tag name="IGUANATEXCURSOR" val="92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.2261"/>
  <p:tag name="LATEXADDIN" val="\documentclass{article}&#10;\usepackage{amsmath}&#10;\pagestyle{empty}&#10;\begin{document}&#10;&#10;$\pi/2$&#10;&#10;&#10;\end{document}"/>
  <p:tag name="IGUANATEXSIZE" val="18"/>
  <p:tag name="IGUANATEXCURSOR" val="87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.2261"/>
  <p:tag name="LATEXADDIN" val="\documentclass{article}&#10;\usepackage{amsmath}&#10;\pagestyle{empty}&#10;\begin{document}&#10;&#10;$\pi/2$&#10;&#10;&#10;\end{document}"/>
  <p:tag name="IGUANATEXSIZE" val="18"/>
  <p:tag name="IGUANATEXCURSOR" val="87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7.4541"/>
  <p:tag name="ORIGINALWIDTH" val="1894.263"/>
  <p:tag name="LATEXADDIN" val="\documentclass{article}&#10;\usepackage{amsmath}&#10;\pagestyle{empty}&#10;\begin{document}&#10;&#10;$$\psi(r)=\sum_{l=0}^{\infty} \sum_{m=-l}^{l} A_{l m} \frac{u_{l}(r)}{r} Y_{l}^{m}(\theta, \varphi)$$&#10;&#10;&#10;\end{document}"/>
  <p:tag name="IGUANATEXSIZE" val="18"/>
  <p:tag name="IGUANATEXCURSOR" val="83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50.4687"/>
  <p:tag name="LATEXADDIN" val="\documentclass{article}&#10;\usepackage{amsmath}&#10;\pagestyle{empty}&#10;\begin{document}&#10;&#10;&#10;$u_{l}(r)$&#10;&#10;\end{document}"/>
  <p:tag name="IGUANATEXSIZE" val="18"/>
  <p:tag name="IGUANATEXCURSOR" val="90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6.4605"/>
  <p:tag name="ORIGINALWIDTH" val="2636.67"/>
  <p:tag name="LATEXADDIN" val="\documentclass{article}&#10;\usepackage{amsmath}&#10;\pagestyle{empty}&#10;\begin{document}&#10;&#10;$$\left(\left[\frac{\hbar^{2}}{2 m} \frac{d^{2}}{d r^{2}}+\left[E-V(r)-\frac{\hbar^{2} l(l+1)}{2 m r^{2}}\right]\right) u_{l}(r)=0\right.$$&#10;&#10;&#10;\end{document}"/>
  <p:tag name="IGUANATEXSIZE" val="18"/>
  <p:tag name="IGUANATEXCURSOR" val="218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80.052"/>
  <p:tag name="LATEXADDIN" val="\documentclass{article}&#10;\usepackage{amsmath}&#10;\pagestyle{empty}&#10;\begin{document}&#10;&#10;$$V_{L J}(r)=\epsilon\left[\left(\frac{\rho}{r}\right)^{12}-2\left(\frac{\rho}{r}\right)^{6}\right]$$&#10;&#10;&#10;\end{document}"/>
  <p:tag name="IGUANATEXSIZE" val="18"/>
  <p:tag name="IGUANATEXCURSOR" val="182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163.4795"/>
  <p:tag name="LATEXADDIN" val="\documentclass{article}&#10;\usepackage{amsmath}&#10;\pagestyle{empty}&#10;\begin{document}&#10;&#10;$$\epsilon, \rho$$&#10;&#10;&#10;\end{document}"/>
  <p:tag name="IGUANATEXSIZE" val="18"/>
  <p:tag name="IGUANATEXCURSOR" val="81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220.847"/>
  <p:tag name="LATEXADDIN" val="\documentclass{article}&#10;\usepackage{amsmath}&#10;\pagestyle{empty}&#10;\begin{document}&#10;&#10;$$\epsilon=5.9\mathrm{meV}, \rho=3.57\AA$$&#10;&#10;&#10;\end{document}"/>
  <p:tag name="IGUANATEXSIZE" val="18"/>
  <p:tag name="IGUANATEXCURSOR" val="106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532.059"/>
  <p:tag name="LATEXADDIN" val="\documentclass{article}&#10;\usepackage{amsmath}&#10;\pagestyle{empty}&#10;\begin{document}&#10;&#10;$$\sigma_{\mathrm{tot}}=\frac{4 \pi}{k^{2}} \Sigma_{l=0}^{\infty}(2 l+1) \sin ^{2} \delta_{l}$$&#10;&#10;&#10;\end{document}"/>
  <p:tag name="IGUANATEXSIZE" val="18"/>
  <p:tag name="IGUANATEXCURSOR" val="81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532.059"/>
  <p:tag name="LATEXADDIN" val="\documentclass{article}&#10;\usepackage{amsmath}&#10;\pagestyle{empty}&#10;\begin{document}&#10;&#10;$$\sigma_{\mathrm{tot}}=\frac{4 \pi}{k^{2}} \Sigma_{l=0}^{\infty}(2 l+1) \sin ^{2} \delta_{l}$$&#10;&#10;\end{document}"/>
  <p:tag name="IGUANATEXSIZE" val="18"/>
  <p:tag name="IGUANATEXCURSOR" val="80"/>
  <p:tag name="TRANSPARENCY" val="True"/>
  <p:tag name="FILENAME" val=""/>
  <p:tag name="LATEXENGINEID" val="0"/>
  <p:tag name="TEMPFOLDER" val="D:\equations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425</Words>
  <Application>Microsoft Office PowerPoint</Application>
  <PresentationFormat>Widescreen</PresentationFormat>
  <Paragraphs>110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1_Office Theme</vt:lpstr>
      <vt:lpstr>H-Kr Scattering and Beyond - Quantum scattering with a spherically symmetric potential</vt:lpstr>
      <vt:lpstr>Problems</vt:lpstr>
      <vt:lpstr>Problems</vt:lpstr>
      <vt:lpstr>Algorithms</vt:lpstr>
      <vt:lpstr>Results</vt:lpstr>
      <vt:lpstr>Results</vt:lpstr>
      <vt:lpstr>Results: Radial Wave Function </vt:lpstr>
      <vt:lpstr>PowerPoint Presentation</vt:lpstr>
      <vt:lpstr>Results: Phase Shift</vt:lpstr>
      <vt:lpstr>Results: Phase Shift</vt:lpstr>
      <vt:lpstr>Results: Total Cross Section</vt:lpstr>
      <vt:lpstr>Results: Total Cross Section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H-Kr Scattering and Beyond - Quantum scattering with a spherically symmetric potential</dc:title>
  <dc:creator>Wang, Yunjie</dc:creator>
  <cp:lastModifiedBy>Wang, Yunjie</cp:lastModifiedBy>
  <cp:revision>16</cp:revision>
  <dcterms:created xsi:type="dcterms:W3CDTF">2020-12-03T14:07:17Z</dcterms:created>
  <dcterms:modified xsi:type="dcterms:W3CDTF">2020-12-03T17:17:07Z</dcterms:modified>
</cp:coreProperties>
</file>